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4"/>
  </p:notesMasterIdLst>
  <p:sldIdLst>
    <p:sldId id="260" r:id="rId2"/>
    <p:sldId id="257" r:id="rId3"/>
    <p:sldId id="261" r:id="rId4"/>
    <p:sldId id="258" r:id="rId5"/>
    <p:sldId id="259" r:id="rId6"/>
    <p:sldId id="265" r:id="rId7"/>
    <p:sldId id="266" r:id="rId8"/>
    <p:sldId id="267" r:id="rId9"/>
    <p:sldId id="268" r:id="rId10"/>
    <p:sldId id="270" r:id="rId11"/>
    <p:sldId id="272" r:id="rId12"/>
    <p:sldId id="262" r:id="rId13"/>
    <p:sldId id="263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64" r:id="rId23"/>
    <p:sldId id="256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C1CAA-9F25-094D-BAEF-A8331CA86861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72FE5-CEFF-FD47-AF00-14DA0A90F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philosophers (Socrates and Plato) thought Greek was the divine language; the other languages were barbaric and not worth studying.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Greek philosophers (Socrates and Plato) thought Greek was the divine language; the other languages were barbaric and not worth studying. </a:t>
            </a:r>
          </a:p>
          <a:p>
            <a:r>
              <a:rPr lang="en-US" dirty="0" smtClean="0"/>
              <a:t>Many religions=many</a:t>
            </a:r>
            <a:r>
              <a:rPr lang="en-US" baseline="0" dirty="0" smtClean="0"/>
              <a:t>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http://languagedevelopment.tripod.com/id15.html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LAD contains knowledge of grammatical rules common to all languages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http://thebrain.mcgill.ca/flash/capsules/outil_rouge06.html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Or:  http://web.cn.edu/KWHEELER/IE_images/ietreecentum1_bw.gif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www.primaryhomeworkhelp.co.uk/saxons/timeline.htm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https://faculty.history.wisc.edu/sommerville/123/123%203%20prehist.htm</a:t>
            </a:r>
          </a:p>
          <a:p>
            <a:r>
              <a:rPr lang="en-US" dirty="0" smtClean="0"/>
              <a:t>https://faculty.history.wisc.edu/sommerville/123/123%204%20roman.htm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www.britainexpress.com/History/Celtic_Britain.htm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Learned Latin</a:t>
            </a:r>
            <a:r>
              <a:rPr lang="en-US" baseline="0" dirty="0" smtClean="0"/>
              <a:t> when he was 40.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72FE5-CEFF-FD47-AF00-14DA0A90FE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589E17-B058-1D42-95F0-A06AA5C435E4}" type="datetimeFigureOut">
              <a:rPr lang="en-US" smtClean="0"/>
              <a:pPr/>
              <a:t>9/15/15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B67BFB-6165-754E-9200-6DD22021A0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Brit </a:t>
            </a:r>
            <a:r>
              <a:rPr lang="en-US" dirty="0" err="1" smtClean="0"/>
              <a:t>LitA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Anglo-Saxon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Language &amp; History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079" y="730250"/>
            <a:ext cx="9757037" cy="5196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did English evolve?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Maps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01" y="0"/>
            <a:ext cx="7353555" cy="6843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134" y="110067"/>
            <a:ext cx="5658977" cy="655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Celts</a:t>
            </a:r>
          </a:p>
          <a:p>
            <a:r>
              <a:rPr lang="en-US" dirty="0" smtClean="0"/>
              <a:t>The Romans</a:t>
            </a:r>
          </a:p>
          <a:p>
            <a:r>
              <a:rPr lang="en-US" dirty="0" smtClean="0"/>
              <a:t>The Danes</a:t>
            </a:r>
          </a:p>
          <a:p>
            <a:r>
              <a:rPr lang="en-US" dirty="0" smtClean="0"/>
              <a:t>The Anglo-Saxons and Jutes</a:t>
            </a:r>
          </a:p>
          <a:p>
            <a:pPr lvl="1"/>
            <a:r>
              <a:rPr lang="en-US" i="1" dirty="0" smtClean="0"/>
              <a:t>Beowulf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did English evolve?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 Chronology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" y="46566"/>
            <a:ext cx="9025467" cy="676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4555" y="733778"/>
            <a:ext cx="2173111" cy="4233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78" y="1298224"/>
            <a:ext cx="8692444" cy="5334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Go to Ms. Vander </a:t>
            </a:r>
            <a:r>
              <a:rPr lang="en-US" dirty="0" err="1" smtClean="0"/>
              <a:t>Heiden’s</a:t>
            </a:r>
            <a:r>
              <a:rPr lang="en-US" dirty="0" smtClean="0"/>
              <a:t> website.</a:t>
            </a:r>
          </a:p>
          <a:p>
            <a:pPr marL="514350" indent="-514350">
              <a:buAutoNum type="arabicPeriod"/>
            </a:pPr>
            <a:r>
              <a:rPr lang="en-US" dirty="0" smtClean="0"/>
              <a:t>Under “Unit 2:  Beowulf,” click on the appropriate link that corresponds with your topic.</a:t>
            </a:r>
          </a:p>
          <a:p>
            <a:pPr marL="514350" indent="-514350">
              <a:buAutoNum type="arabicPeriod"/>
            </a:pPr>
            <a:r>
              <a:rPr lang="en-US" dirty="0" smtClean="0"/>
              <a:t>Read and take notes. You and your partner should choose at least </a:t>
            </a:r>
            <a:r>
              <a:rPr lang="en-US" b="1" dirty="0" smtClean="0"/>
              <a:t>four </a:t>
            </a:r>
            <a:r>
              <a:rPr lang="en-US" dirty="0" smtClean="0"/>
              <a:t>important pieces of information to share with the class. </a:t>
            </a:r>
          </a:p>
          <a:p>
            <a:pPr marL="514350" indent="-514350"/>
            <a:r>
              <a:rPr lang="en-US" dirty="0" smtClean="0"/>
              <a:t>Topics: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Celts (or Britons) (“Iron Age and Celtic Britain”)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Romans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Venerable Bede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Danes (Vikings)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Alfred the Great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Anglo-Saxons and Jutes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did English evolve?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 History </a:t>
            </a:r>
            <a:r>
              <a:rPr lang="en-US" dirty="0" err="1" smtClean="0">
                <a:solidFill>
                  <a:srgbClr val="000000"/>
                </a:solidFill>
              </a:rPr>
              <a:t>Webquest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822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500 B.C.</a:t>
            </a:r>
          </a:p>
          <a:p>
            <a:r>
              <a:rPr lang="en-US" dirty="0" err="1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Brythons</a:t>
            </a:r>
            <a:r>
              <a:rPr lang="en-US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 and Gaels (two tribes)</a:t>
            </a:r>
          </a:p>
          <a:p>
            <a:pPr lvl="1"/>
            <a:r>
              <a:rPr lang="en-US" sz="2700" dirty="0" err="1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Brythons</a:t>
            </a:r>
            <a:r>
              <a:rPr lang="en-US" sz="27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 settled on largest island, Britain.</a:t>
            </a:r>
          </a:p>
          <a:p>
            <a:pPr lvl="1"/>
            <a:r>
              <a:rPr lang="en-US" sz="27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Gaels settled on second largest island, Ireland.</a:t>
            </a:r>
          </a:p>
          <a:p>
            <a:r>
              <a:rPr lang="en-US" sz="29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Farmers and hunters</a:t>
            </a:r>
          </a:p>
          <a:p>
            <a:r>
              <a:rPr lang="en-US" sz="29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Organized tightly knit clans</a:t>
            </a:r>
          </a:p>
          <a:p>
            <a:r>
              <a:rPr lang="en-US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Druids (High Priest)</a:t>
            </a:r>
          </a:p>
          <a:p>
            <a:pPr lvl="1"/>
            <a:r>
              <a:rPr lang="en-US" sz="27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Settled disputes </a:t>
            </a:r>
          </a:p>
          <a:p>
            <a:pPr lvl="1"/>
            <a:r>
              <a:rPr lang="en-US" sz="27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Presided over religious rituals</a:t>
            </a:r>
          </a:p>
          <a:p>
            <a:pPr lvl="1"/>
            <a:r>
              <a:rPr lang="en-US" sz="2700" dirty="0" smtClean="0">
                <a:latin typeface="Constantia" panose="02030602050306030303" pitchFamily="18" charset="0"/>
                <a:ea typeface="Arial Unicode MS" pitchFamily="34" charset="-128"/>
                <a:cs typeface="Arial Unicode MS" pitchFamily="34" charset="-128"/>
              </a:rPr>
              <a:t>Memorized and recited long, heroic poems that preserved the people’s myths about the past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Celts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55 B.C. – 407 A.D. </a:t>
            </a:r>
          </a:p>
          <a:p>
            <a:r>
              <a:rPr lang="en-US" dirty="0" smtClean="0"/>
              <a:t>Julius Caesar invaded</a:t>
            </a:r>
          </a:p>
          <a:p>
            <a:r>
              <a:rPr lang="en-US" dirty="0" smtClean="0"/>
              <a:t>Caesar established camps “</a:t>
            </a:r>
            <a:r>
              <a:rPr lang="en-US" dirty="0" err="1" smtClean="0"/>
              <a:t>castas</a:t>
            </a:r>
            <a:r>
              <a:rPr lang="en-US" dirty="0" smtClean="0"/>
              <a:t>” ---thus establishing many towns in England.   Towns that end in “caster”, “</a:t>
            </a:r>
            <a:r>
              <a:rPr lang="en-US" dirty="0" err="1" smtClean="0"/>
              <a:t>cester</a:t>
            </a:r>
            <a:r>
              <a:rPr lang="en-US" dirty="0" smtClean="0"/>
              <a:t>”, “</a:t>
            </a:r>
            <a:r>
              <a:rPr lang="en-US" dirty="0" err="1" smtClean="0"/>
              <a:t>chester</a:t>
            </a:r>
            <a:r>
              <a:rPr lang="en-US" dirty="0" smtClean="0"/>
              <a:t>” are due to the Roman influence (Winchester, Lancaster, etc…)</a:t>
            </a:r>
          </a:p>
          <a:p>
            <a:r>
              <a:rPr lang="en-US" dirty="0" smtClean="0"/>
              <a:t>Romans abandoned Britain to defend Italy</a:t>
            </a:r>
          </a:p>
          <a:p>
            <a:r>
              <a:rPr lang="en-US" dirty="0" smtClean="0"/>
              <a:t>Brought Christianity</a:t>
            </a:r>
          </a:p>
          <a:p>
            <a:pPr lvl="1"/>
            <a:r>
              <a:rPr lang="en-US" dirty="0" smtClean="0"/>
              <a:t>Promoted peace</a:t>
            </a:r>
          </a:p>
          <a:p>
            <a:pPr lvl="1"/>
            <a:r>
              <a:rPr lang="en-US" dirty="0" smtClean="0"/>
              <a:t>Unified the English people</a:t>
            </a:r>
          </a:p>
          <a:p>
            <a:pPr lvl="1"/>
            <a:r>
              <a:rPr lang="en-US" dirty="0" smtClean="0"/>
              <a:t>Brought education and written literature – est. schools such as Canterbury &amp; York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Romans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2" descr="C:\Users\Bast\AppData\Local\Microsoft\Windows\Temporary Internet Files\Content.IE5\YHCI36KV\MPj043833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1000"/>
            <a:ext cx="113937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Lived from 673 – 735 A.D.</a:t>
            </a:r>
          </a:p>
          <a:p>
            <a:pPr lvl="0"/>
            <a:r>
              <a:rPr lang="en-US" dirty="0" smtClean="0"/>
              <a:t>Joined monastery; priest</a:t>
            </a:r>
          </a:p>
          <a:p>
            <a:pPr lvl="0"/>
            <a:r>
              <a:rPr lang="en-US" dirty="0" smtClean="0"/>
              <a:t>Father of English History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Ecclesiastical History of the English People</a:t>
            </a:r>
            <a:endParaRPr lang="en-US" dirty="0" smtClean="0"/>
          </a:p>
          <a:p>
            <a:pPr lvl="0"/>
            <a:r>
              <a:rPr lang="en-US" dirty="0" smtClean="0"/>
              <a:t>Wrote in Latin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Venerable Bede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067" y="694972"/>
            <a:ext cx="17272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Writing 11.7.7.7 7   </a:t>
            </a:r>
            <a:r>
              <a:rPr lang="en-US" dirty="0" smtClean="0"/>
              <a:t>Conduct short as well as more sustained </a:t>
            </a:r>
            <a:r>
              <a:rPr lang="en-US" b="1" dirty="0" smtClean="0"/>
              <a:t>research projects </a:t>
            </a:r>
            <a:r>
              <a:rPr lang="en-US" dirty="0" smtClean="0"/>
              <a:t>to answer a question; narrow or broaden the inquiry when appropriate; synthesize multiple sources on the subject, demonstrating understanding of the subject under investigation.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MN ELA Standards</a:t>
            </a:r>
            <a:endParaRPr lang="en-US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793 A.D.</a:t>
            </a:r>
          </a:p>
          <a:p>
            <a:r>
              <a:rPr lang="en-US" dirty="0" smtClean="0"/>
              <a:t>Vikings (from Norway, Denmark, and Sweden)</a:t>
            </a:r>
          </a:p>
          <a:p>
            <a:pPr lvl="0"/>
            <a:r>
              <a:rPr lang="en-US" dirty="0" smtClean="0"/>
              <a:t>Attacked England:  destroyed manuscripts, stole religious objects, burned/ killed communities</a:t>
            </a:r>
          </a:p>
          <a:p>
            <a:r>
              <a:rPr lang="en-US" dirty="0" smtClean="0"/>
              <a:t>No literary output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Danes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King of </a:t>
            </a:r>
            <a:r>
              <a:rPr lang="en-US" sz="2800" dirty="0" err="1" smtClean="0"/>
              <a:t>Wessex</a:t>
            </a:r>
            <a:r>
              <a:rPr lang="en-US" sz="2800" dirty="0" smtClean="0"/>
              <a:t> in 871</a:t>
            </a:r>
          </a:p>
          <a:p>
            <a:pPr lvl="0"/>
            <a:r>
              <a:rPr lang="en-US" sz="2800" dirty="0" smtClean="0"/>
              <a:t>Defeated the Danes (Vikings)</a:t>
            </a:r>
          </a:p>
          <a:p>
            <a:pPr lvl="0"/>
            <a:r>
              <a:rPr lang="en-US" sz="2800" dirty="0" smtClean="0"/>
              <a:t>Established </a:t>
            </a:r>
            <a:r>
              <a:rPr lang="en-US" sz="2800" dirty="0" err="1" smtClean="0"/>
              <a:t>Danelaw</a:t>
            </a:r>
            <a:endParaRPr lang="en-US" sz="2800" dirty="0" smtClean="0"/>
          </a:p>
          <a:p>
            <a:pPr lvl="1"/>
            <a:r>
              <a:rPr lang="en-US" dirty="0" smtClean="0"/>
              <a:t>Line between England and Danish rule</a:t>
            </a:r>
          </a:p>
          <a:p>
            <a:r>
              <a:rPr lang="en-US" dirty="0" smtClean="0"/>
              <a:t>Used English to unite people</a:t>
            </a:r>
          </a:p>
          <a:p>
            <a:r>
              <a:rPr lang="en-US" dirty="0" smtClean="0"/>
              <a:t>Translated books from Latin to Anglo-Saxon</a:t>
            </a:r>
          </a:p>
          <a:p>
            <a:pPr lvl="1"/>
            <a:r>
              <a:rPr lang="en-US" dirty="0" smtClean="0"/>
              <a:t>Began </a:t>
            </a:r>
            <a:r>
              <a:rPr lang="en-US" i="1" dirty="0" smtClean="0"/>
              <a:t>Anglo-Saxon Chronicles</a:t>
            </a:r>
          </a:p>
          <a:p>
            <a:pPr lvl="0">
              <a:buNone/>
            </a:pP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Alfred the Great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675" y="459714"/>
            <a:ext cx="2216125" cy="2868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425" y="0"/>
            <a:ext cx="54667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Title 4"/>
          <p:cNvSpPr>
            <a:spLocks noGrp="1"/>
          </p:cNvSpPr>
          <p:nvPr>
            <p:ph type="title" orient="vert"/>
          </p:nvPr>
        </p:nvSpPr>
        <p:spPr>
          <a:xfrm>
            <a:off x="7270662" y="274638"/>
            <a:ext cx="1416137" cy="58515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Anglo Saxons and Jutes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47" y="0"/>
            <a:ext cx="55284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Germanic tribes invade</a:t>
            </a:r>
          </a:p>
          <a:p>
            <a:pPr lvl="0"/>
            <a:r>
              <a:rPr lang="en-US" dirty="0" smtClean="0"/>
              <a:t>Tribal units controlled by king</a:t>
            </a:r>
          </a:p>
          <a:p>
            <a:pPr lvl="1"/>
            <a:r>
              <a:rPr lang="en-US" dirty="0" smtClean="0"/>
              <a:t>Chosen by WITAN (Witenagemot) – council of elders</a:t>
            </a:r>
          </a:p>
          <a:p>
            <a:r>
              <a:rPr lang="en-US" dirty="0" smtClean="0"/>
              <a:t>Trade refined English</a:t>
            </a:r>
          </a:p>
          <a:p>
            <a:r>
              <a:rPr lang="en-US" dirty="0" smtClean="0"/>
              <a:t>Angle-</a:t>
            </a:r>
            <a:r>
              <a:rPr lang="en-US" dirty="0" err="1" smtClean="0"/>
              <a:t>ish</a:t>
            </a:r>
            <a:r>
              <a:rPr lang="en-US" dirty="0" smtClean="0"/>
              <a:t> – English</a:t>
            </a:r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Anglo-Saxons and Jutes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246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Anonymous</a:t>
            </a:r>
          </a:p>
          <a:p>
            <a:r>
              <a:rPr lang="en-US" sz="2800" dirty="0" smtClean="0"/>
              <a:t>Written between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centuries (probably 900 A.D.)</a:t>
            </a:r>
          </a:p>
          <a:p>
            <a:r>
              <a:rPr lang="en-US" sz="3200" dirty="0" smtClean="0"/>
              <a:t>Oldest surviving significant piece of literature in English</a:t>
            </a:r>
          </a:p>
          <a:p>
            <a:r>
              <a:rPr lang="en-US" sz="3200" dirty="0" smtClean="0"/>
              <a:t>Told about past</a:t>
            </a:r>
          </a:p>
          <a:p>
            <a:r>
              <a:rPr lang="en-US" sz="3200" dirty="0" smtClean="0"/>
              <a:t>Foundational epic of English &amp; British culture </a:t>
            </a:r>
          </a:p>
          <a:p>
            <a:pPr lvl="1"/>
            <a:r>
              <a:rPr lang="en-US" sz="3200" i="1" dirty="0" smtClean="0"/>
              <a:t>Iliad </a:t>
            </a:r>
            <a:r>
              <a:rPr lang="en-US" sz="3200" dirty="0" smtClean="0"/>
              <a:t>or the </a:t>
            </a:r>
            <a:r>
              <a:rPr lang="en-US" sz="3200" i="1" dirty="0" smtClean="0"/>
              <a:t>Odyssey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Beowulf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RADCAB:  RA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613646"/>
            <a:ext cx="8060268" cy="4080933"/>
          </a:xfrm>
        </p:spPr>
        <p:txBody>
          <a:bodyPr>
            <a:normAutofit lnSpcReduction="10000"/>
          </a:bodyPr>
          <a:lstStyle/>
          <a:p>
            <a:r>
              <a:rPr lang="en-US" sz="3027" dirty="0" smtClean="0"/>
              <a:t>RELEVANCY:  Is the information relevant to the question?  Am I on the right track?</a:t>
            </a:r>
          </a:p>
          <a:p>
            <a:endParaRPr lang="en-US" dirty="0" smtClean="0"/>
          </a:p>
          <a:p>
            <a:r>
              <a:rPr lang="en-US" sz="2800" dirty="0" smtClean="0"/>
              <a:t>APPROPRIATENESS:  Is the information appropriate?  Sources that make you feel confused or uneasy should be exited immediately.  YOU are in charge.</a:t>
            </a:r>
          </a:p>
          <a:p>
            <a:pPr lvl="1"/>
            <a:r>
              <a:rPr lang="en-US" sz="2800" dirty="0" smtClean="0"/>
              <a:t>Your age</a:t>
            </a:r>
          </a:p>
          <a:p>
            <a:pPr lvl="1"/>
            <a:r>
              <a:rPr lang="en-US" sz="2800" dirty="0" smtClean="0"/>
              <a:t>Your values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83803" y="4901403"/>
            <a:ext cx="17872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254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RADCAB:  DC</a:t>
            </a:r>
            <a:endParaRPr lang="en-US" dirty="0">
              <a:solidFill>
                <a:srgbClr val="333A1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DETAIL:  How much information do I need?  Does the information offer me the depth of coverage I need for my project?</a:t>
            </a:r>
          </a:p>
          <a:p>
            <a:endParaRPr lang="en-US" sz="2800" dirty="0" smtClean="0"/>
          </a:p>
          <a:p>
            <a:r>
              <a:rPr lang="en-US" sz="2800" dirty="0" smtClean="0"/>
              <a:t>CURRENCY:  What is the date of publication?  </a:t>
            </a:r>
          </a:p>
          <a:p>
            <a:pPr lvl="1"/>
            <a:r>
              <a:rPr lang="en-US" sz="2800" dirty="0" smtClean="0"/>
              <a:t>Is this source a current source?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02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062" y="1367143"/>
            <a:ext cx="8551338" cy="50787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AUTHORITY:  Who is the author?  What particular school, university, organization, company, or governmental agency is the author associated with?  </a:t>
            </a:r>
          </a:p>
          <a:p>
            <a:pPr lvl="1"/>
            <a:r>
              <a:rPr lang="en-US" sz="2800" dirty="0" smtClean="0"/>
              <a:t>What other work (books, papers, studies, etc.) has </a:t>
            </a:r>
            <a:r>
              <a:rPr lang="en-US" sz="2800" dirty="0" err="1" smtClean="0"/>
              <a:t>s</a:t>
            </a:r>
            <a:r>
              <a:rPr lang="en-US" sz="2800" dirty="0" smtClean="0"/>
              <a:t>/he completed?</a:t>
            </a:r>
          </a:p>
          <a:p>
            <a:pPr lvl="1"/>
            <a:r>
              <a:rPr lang="en-US" sz="2800" dirty="0" smtClean="0"/>
              <a:t>Does this author have authority to write this?  Why or why not?</a:t>
            </a:r>
          </a:p>
          <a:p>
            <a:r>
              <a:rPr lang="en-US" sz="2800" dirty="0" smtClean="0"/>
              <a:t>BIAS:  Is the source biased?  Is the information trying to inform, persuade, entertain, or sell something?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RADCAB:  AB</a:t>
            </a:r>
            <a:endParaRPr lang="en-US" dirty="0">
              <a:solidFill>
                <a:srgbClr val="33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6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13646"/>
            <a:ext cx="8253663" cy="45246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 dirty="0" smtClean="0"/>
              <a:t>In the cafeteria, you hear someone whisper, “Yeah, I heard Coach Max got fired! I can’t believe it!” Because Coach Max is your soccer coach, you want to know what the “story is” behind the comment. </a:t>
            </a:r>
          </a:p>
          <a:p>
            <a:pPr lvl="1"/>
            <a:r>
              <a:rPr lang="en-US" sz="3400" dirty="0" smtClean="0"/>
              <a:t>List two people you would turn to for information about the situation. Tell </a:t>
            </a:r>
            <a:r>
              <a:rPr lang="en-US" sz="3400" b="1" dirty="0" smtClean="0"/>
              <a:t>why </a:t>
            </a:r>
            <a:r>
              <a:rPr lang="en-US" sz="3400" dirty="0" smtClean="0"/>
              <a:t>you would choose those two people.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Authority</a:t>
            </a:r>
            <a:endParaRPr lang="en-US" dirty="0">
              <a:solidFill>
                <a:srgbClr val="33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5486400"/>
          </a:xfrm>
        </p:spPr>
        <p:txBody>
          <a:bodyPr>
            <a:normAutofit/>
          </a:bodyPr>
          <a:lstStyle/>
          <a:p>
            <a:r>
              <a:rPr lang="en-US" b="1" dirty="0" smtClean="0"/>
              <a:t>Speaking, Viewing, Listening, and Media Literacy 11.9.5.5 </a:t>
            </a:r>
            <a:r>
              <a:rPr lang="en-US" dirty="0" smtClean="0"/>
              <a:t>Make strategic use of </a:t>
            </a:r>
            <a:r>
              <a:rPr lang="en-US" b="1" dirty="0" smtClean="0"/>
              <a:t>digital media </a:t>
            </a:r>
            <a:r>
              <a:rPr lang="en-US" dirty="0" smtClean="0"/>
              <a:t>in presentations to enhance understanding of findings, reasoning, and evidence and to add interest. </a:t>
            </a:r>
          </a:p>
          <a:p>
            <a:endParaRPr lang="en-US" dirty="0" smtClean="0"/>
          </a:p>
          <a:p>
            <a:r>
              <a:rPr lang="en-US" b="1" dirty="0" smtClean="0"/>
              <a:t>11.9.6.6</a:t>
            </a:r>
            <a:r>
              <a:rPr lang="en-US" dirty="0" smtClean="0"/>
              <a:t> </a:t>
            </a:r>
            <a:r>
              <a:rPr lang="en-US" sz="2700" dirty="0" smtClean="0"/>
              <a:t>Adapt </a:t>
            </a:r>
            <a:r>
              <a:rPr lang="en-US" sz="2700" b="1" dirty="0" smtClean="0"/>
              <a:t>speech </a:t>
            </a:r>
            <a:r>
              <a:rPr lang="en-US" sz="2700" dirty="0" smtClean="0"/>
              <a:t>to a variety of contexts</a:t>
            </a:r>
            <a:r>
              <a:rPr lang="en-US" sz="2700" b="1" dirty="0" smtClean="0"/>
              <a:t>, </a:t>
            </a:r>
            <a:r>
              <a:rPr lang="en-US" sz="2700" dirty="0" smtClean="0"/>
              <a:t>audiences</a:t>
            </a:r>
            <a:r>
              <a:rPr lang="en-US" sz="2700" b="1" dirty="0" smtClean="0"/>
              <a:t>,</a:t>
            </a:r>
            <a:r>
              <a:rPr lang="en-US" sz="2700" dirty="0" smtClean="0"/>
              <a:t> tasks, and feedback from self and others, demonstrating a command of formal English when indicated or appropriate. </a:t>
            </a:r>
            <a:endParaRPr lang="en-US" sz="3900" dirty="0" smtClean="0"/>
          </a:p>
          <a:p>
            <a:pPr lvl="1"/>
            <a:r>
              <a:rPr lang="en-US" dirty="0" smtClean="0"/>
              <a:t>Apply assessment criteria to evaluate oral presentations by self and others.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333A1D"/>
                </a:solidFill>
              </a:rPr>
              <a:t>MN ELA Standards</a:t>
            </a:r>
            <a:endParaRPr lang="en-US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712" y="1204052"/>
            <a:ext cx="8703255" cy="482599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I need an </a:t>
            </a:r>
            <a:r>
              <a:rPr lang="en-US" sz="2800" u="sng" dirty="0" smtClean="0"/>
              <a:t>assistant</a:t>
            </a:r>
            <a:r>
              <a:rPr lang="en-US" sz="2800" dirty="0" smtClean="0"/>
              <a:t> for the manager of a computer company.  Who should I choose?</a:t>
            </a:r>
          </a:p>
          <a:p>
            <a:pPr lvl="0"/>
            <a:endParaRPr lang="en-US" dirty="0" smtClean="0"/>
          </a:p>
          <a:p>
            <a:r>
              <a:rPr lang="en-US" sz="2800" dirty="0" smtClean="0"/>
              <a:t>A. Cynthia Clive, who recently graduated from college with an English degree</a:t>
            </a:r>
            <a:endParaRPr lang="en-US" dirty="0" smtClean="0"/>
          </a:p>
          <a:p>
            <a:r>
              <a:rPr lang="en-US" sz="2800" dirty="0" smtClean="0"/>
              <a:t>B. Alfonso Martinez, who is a practicing lawyer in a neighboring town</a:t>
            </a:r>
            <a:endParaRPr lang="en-US" dirty="0" smtClean="0"/>
          </a:p>
          <a:p>
            <a:r>
              <a:rPr lang="en-US" sz="2800" dirty="0" smtClean="0"/>
              <a:t>C. Maria Cervantes, who graduated with a degree in Computer Science and has worked at the Apple computer store for the past five years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Authority</a:t>
            </a:r>
            <a:endParaRPr lang="en-US" dirty="0">
              <a:solidFill>
                <a:srgbClr val="33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You are traveling through a very small town and see two, </a:t>
            </a:r>
            <a:r>
              <a:rPr lang="en-US" sz="3200" u="sng" dirty="0" smtClean="0"/>
              <a:t>and only two</a:t>
            </a:r>
            <a:r>
              <a:rPr lang="en-US" sz="3200" dirty="0" smtClean="0"/>
              <a:t>, places to eat—McDonald’s and Don </a:t>
            </a:r>
            <a:r>
              <a:rPr lang="en-US" sz="3200" dirty="0" err="1" smtClean="0"/>
              <a:t>McAld’s</a:t>
            </a:r>
            <a:r>
              <a:rPr lang="en-US" sz="3200" dirty="0" smtClean="0"/>
              <a:t>. </a:t>
            </a:r>
          </a:p>
          <a:p>
            <a:pPr lvl="0">
              <a:buNone/>
            </a:pPr>
            <a:endParaRPr lang="en-US" sz="3200" dirty="0" smtClean="0"/>
          </a:p>
          <a:p>
            <a:pPr lvl="0">
              <a:buNone/>
            </a:pPr>
            <a:r>
              <a:rPr lang="en-US" sz="3200" dirty="0" smtClean="0"/>
              <a:t>Where will you eat and </a:t>
            </a:r>
            <a:r>
              <a:rPr lang="en-US" sz="3200" b="1" dirty="0" smtClean="0"/>
              <a:t>why</a:t>
            </a:r>
            <a:r>
              <a:rPr lang="en-US" sz="3200" dirty="0" smtClean="0"/>
              <a:t>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Authority</a:t>
            </a:r>
            <a:endParaRPr lang="en-US" dirty="0">
              <a:solidFill>
                <a:srgbClr val="33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27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382" y="1196028"/>
            <a:ext cx="8246534" cy="50799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domain name, the domain suffix (.com, .</a:t>
            </a:r>
            <a:r>
              <a:rPr lang="en-US" sz="2800" dirty="0" err="1" smtClean="0"/>
              <a:t>edu</a:t>
            </a:r>
            <a:r>
              <a:rPr lang="en-US" sz="2800" dirty="0" smtClean="0"/>
              <a:t>, .</a:t>
            </a:r>
            <a:r>
              <a:rPr lang="en-US" sz="2800" dirty="0" err="1" smtClean="0"/>
              <a:t>gov</a:t>
            </a:r>
            <a:r>
              <a:rPr lang="en-US" sz="2800" dirty="0" smtClean="0"/>
              <a:t>, etc.)</a:t>
            </a:r>
          </a:p>
          <a:p>
            <a:r>
              <a:rPr lang="en-US" sz="2800" dirty="0" smtClean="0"/>
              <a:t>the advertising</a:t>
            </a:r>
          </a:p>
          <a:p>
            <a:r>
              <a:rPr lang="en-US" sz="2800" dirty="0" smtClean="0"/>
              <a:t>the mission statement</a:t>
            </a:r>
          </a:p>
          <a:p>
            <a:r>
              <a:rPr lang="en-US" sz="2800" dirty="0" smtClean="0"/>
              <a:t>the authorship or organization behind the information</a:t>
            </a:r>
          </a:p>
          <a:p>
            <a:r>
              <a:rPr lang="en-US" sz="2800" dirty="0" smtClean="0"/>
              <a:t>the tone of voice or language used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dirty="0" smtClean="0"/>
              <a:t>Is the information trying to </a:t>
            </a:r>
            <a:r>
              <a:rPr lang="en-US" sz="2800" u="sng" dirty="0" smtClean="0"/>
              <a:t>inform</a:t>
            </a:r>
            <a:r>
              <a:rPr lang="en-US" sz="2800" dirty="0" smtClean="0"/>
              <a:t>, </a:t>
            </a:r>
            <a:r>
              <a:rPr lang="en-US" sz="2800" u="sng" dirty="0" smtClean="0"/>
              <a:t>persuade</a:t>
            </a:r>
            <a:r>
              <a:rPr lang="en-US" sz="2800" dirty="0" smtClean="0"/>
              <a:t>, </a:t>
            </a:r>
            <a:r>
              <a:rPr lang="en-US" sz="2800" u="sng" dirty="0" smtClean="0"/>
              <a:t>entertain</a:t>
            </a:r>
            <a:r>
              <a:rPr lang="en-US" sz="2800" dirty="0" smtClean="0"/>
              <a:t>, or </a:t>
            </a:r>
            <a:r>
              <a:rPr lang="en-US" sz="2800" u="sng" dirty="0" smtClean="0"/>
              <a:t>sell </a:t>
            </a:r>
            <a:r>
              <a:rPr lang="en-US" sz="2800" dirty="0" smtClean="0"/>
              <a:t>something?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Bias</a:t>
            </a:r>
            <a:endParaRPr lang="en-US" dirty="0">
              <a:solidFill>
                <a:srgbClr val="333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6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language?</a:t>
            </a:r>
          </a:p>
          <a:p>
            <a:endParaRPr lang="en-US" dirty="0" smtClean="0"/>
          </a:p>
          <a:p>
            <a:r>
              <a:rPr lang="en-US" dirty="0" smtClean="0"/>
              <a:t>How did English evolve?</a:t>
            </a:r>
          </a:p>
          <a:p>
            <a:endParaRPr lang="en-US" dirty="0" smtClean="0"/>
          </a:p>
          <a:p>
            <a:r>
              <a:rPr lang="en-US" dirty="0" smtClean="0"/>
              <a:t>What was Anglo-Saxon culture like?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Big Questions</a:t>
            </a:r>
            <a:endParaRPr lang="en-US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presentation (plus Works Cited page)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A1D"/>
                </a:solidFill>
              </a:rPr>
              <a:t>Assessment</a:t>
            </a:r>
            <a:endParaRPr lang="en-US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Unknown origin</a:t>
            </a:r>
          </a:p>
          <a:p>
            <a:endParaRPr lang="en-US" dirty="0" smtClean="0"/>
          </a:p>
          <a:p>
            <a:r>
              <a:rPr lang="en-US" dirty="0" smtClean="0"/>
              <a:t>Spoken before written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A1D"/>
                </a:solidFill>
              </a:rPr>
              <a:t>Why do we have language? </a:t>
            </a:r>
            <a:br>
              <a:rPr lang="en-US" dirty="0" smtClean="0">
                <a:solidFill>
                  <a:srgbClr val="333A1D"/>
                </a:solidFill>
              </a:rPr>
            </a:br>
            <a:r>
              <a:rPr lang="en-US" b="1" dirty="0" smtClean="0">
                <a:solidFill>
                  <a:srgbClr val="333A1D"/>
                </a:solidFill>
              </a:rPr>
              <a:t>Theories</a:t>
            </a:r>
            <a:endParaRPr lang="en-US" b="1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 Divine Explanation:  </a:t>
            </a:r>
          </a:p>
          <a:p>
            <a:pPr lvl="1"/>
            <a:r>
              <a:rPr lang="en-US" dirty="0" smtClean="0"/>
              <a:t>Greek philosophers</a:t>
            </a:r>
          </a:p>
          <a:p>
            <a:pPr lvl="1"/>
            <a:r>
              <a:rPr lang="en-US" dirty="0" smtClean="0"/>
              <a:t>Language=a divine gift</a:t>
            </a:r>
          </a:p>
          <a:p>
            <a:pPr lvl="1"/>
            <a:r>
              <a:rPr lang="en-US" dirty="0" smtClean="0"/>
              <a:t>Religions have divine source that provides humans with language.</a:t>
            </a:r>
          </a:p>
          <a:p>
            <a:r>
              <a:rPr lang="en-US" dirty="0" smtClean="0"/>
              <a:t>Problem:  Why do peoples without religion have language? </a:t>
            </a:r>
          </a:p>
          <a:p>
            <a:r>
              <a:rPr lang="en-US" dirty="0" smtClean="0"/>
              <a:t>Problem:  Children who aren’t exposed to speech in their early years grow up with no language.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A1D"/>
                </a:solidFill>
              </a:rPr>
              <a:t>Why do we have language? </a:t>
            </a:r>
            <a:br>
              <a:rPr lang="en-US" dirty="0" smtClean="0">
                <a:solidFill>
                  <a:srgbClr val="333A1D"/>
                </a:solidFill>
              </a:rPr>
            </a:br>
            <a:r>
              <a:rPr lang="en-US" b="1" dirty="0" smtClean="0">
                <a:solidFill>
                  <a:srgbClr val="333A1D"/>
                </a:solidFill>
              </a:rPr>
              <a:t>Theories</a:t>
            </a:r>
            <a:endParaRPr lang="en-US" b="1" dirty="0">
              <a:solidFill>
                <a:srgbClr val="333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#2 </a:t>
            </a:r>
            <a:r>
              <a:rPr lang="en-US" sz="2800" dirty="0" smtClean="0"/>
              <a:t>Nativist Theory:  </a:t>
            </a:r>
          </a:p>
          <a:p>
            <a:pPr lvl="1"/>
            <a:r>
              <a:rPr lang="en-US" dirty="0" smtClean="0"/>
              <a:t>Humans=biologically preprogrammed with ability to develop language</a:t>
            </a:r>
          </a:p>
          <a:p>
            <a:pPr lvl="1"/>
            <a:r>
              <a:rPr lang="en-US" dirty="0" smtClean="0"/>
              <a:t>Noam Chomsky</a:t>
            </a:r>
          </a:p>
          <a:p>
            <a:pPr lvl="1"/>
            <a:r>
              <a:rPr lang="en-US" dirty="0" smtClean="0"/>
              <a:t>Language acquisition device (LAD)</a:t>
            </a:r>
          </a:p>
          <a:p>
            <a:pPr lvl="1"/>
            <a:r>
              <a:rPr lang="en-US" dirty="0" smtClean="0"/>
              <a:t>Universal grammar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3A1D"/>
                </a:solidFill>
              </a:rPr>
              <a:t>Why do we have language? </a:t>
            </a:r>
            <a:br>
              <a:rPr lang="en-US" dirty="0" smtClean="0">
                <a:solidFill>
                  <a:srgbClr val="333A1D"/>
                </a:solidFill>
              </a:rPr>
            </a:br>
            <a:r>
              <a:rPr lang="en-US" b="1" dirty="0" smtClean="0">
                <a:solidFill>
                  <a:srgbClr val="333A1D"/>
                </a:solidFill>
              </a:rPr>
              <a:t>Theories</a:t>
            </a:r>
            <a:endParaRPr lang="en-US" b="1" dirty="0">
              <a:solidFill>
                <a:srgbClr val="333A1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55" y="3166625"/>
            <a:ext cx="2532945" cy="3380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How did English evolve?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 Family Tree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254</TotalTime>
  <Words>1281</Words>
  <Application>Microsoft Macintosh PowerPoint</Application>
  <PresentationFormat>On-screen Show (4:3)</PresentationFormat>
  <Paragraphs>164</Paragraphs>
  <Slides>32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Paper</vt:lpstr>
      <vt:lpstr>Anglo-Saxon  Language &amp; History</vt:lpstr>
      <vt:lpstr>MN ELA Standards</vt:lpstr>
      <vt:lpstr>MN ELA Standards</vt:lpstr>
      <vt:lpstr>Big Questions</vt:lpstr>
      <vt:lpstr>Assessment</vt:lpstr>
      <vt:lpstr>Why do we have language?  Theories</vt:lpstr>
      <vt:lpstr>Why do we have language?  Theories</vt:lpstr>
      <vt:lpstr>Why do we have language?  Theories</vt:lpstr>
      <vt:lpstr>How did English evolve? A Family Tree</vt:lpstr>
      <vt:lpstr>Slide 10</vt:lpstr>
      <vt:lpstr>How did English evolve?  Maps</vt:lpstr>
      <vt:lpstr>Slide 12</vt:lpstr>
      <vt:lpstr>Slide 13</vt:lpstr>
      <vt:lpstr>How did English evolve?  A Chronology</vt:lpstr>
      <vt:lpstr>Slide 15</vt:lpstr>
      <vt:lpstr>How did English evolve? A History Webquest</vt:lpstr>
      <vt:lpstr>The Celts</vt:lpstr>
      <vt:lpstr>The Romans</vt:lpstr>
      <vt:lpstr>The Venerable Bede</vt:lpstr>
      <vt:lpstr>The Danes</vt:lpstr>
      <vt:lpstr>Alfred the Great</vt:lpstr>
      <vt:lpstr>Slide 22</vt:lpstr>
      <vt:lpstr>Anglo Saxons and Jutes </vt:lpstr>
      <vt:lpstr>The Anglo-Saxons and Jutes</vt:lpstr>
      <vt:lpstr>Beowulf!</vt:lpstr>
      <vt:lpstr>RADCAB:  RA</vt:lpstr>
      <vt:lpstr>RADCAB:  DC</vt:lpstr>
      <vt:lpstr>RADCAB:  AB</vt:lpstr>
      <vt:lpstr>Authority</vt:lpstr>
      <vt:lpstr>Authority</vt:lpstr>
      <vt:lpstr>Authority</vt:lpstr>
      <vt:lpstr>Bias</vt:lpstr>
    </vt:vector>
  </TitlesOfParts>
  <Company>College of St. Benedict/St. John's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 Vander Heiden</dc:creator>
  <cp:lastModifiedBy>Amy  Vander Heiden</cp:lastModifiedBy>
  <cp:revision>19</cp:revision>
  <dcterms:created xsi:type="dcterms:W3CDTF">2015-09-16T01:39:20Z</dcterms:created>
  <dcterms:modified xsi:type="dcterms:W3CDTF">2015-09-16T02:00:27Z</dcterms:modified>
</cp:coreProperties>
</file>